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4" r:id="rId11"/>
    <p:sldId id="266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A831E9-2BCE-DFE2-A026-C91095FEF545}" v="624" dt="2025-10-25T03:18:47.884"/>
    <p1510:client id="{1BF0D9BC-084F-1F95-3976-9850EDB699B6}" v="82" dt="2025-10-25T05:43:22.025"/>
    <p1510:client id="{3CF7E8AC-C95B-9734-413F-7152320DEE23}" v="84" dt="2025-10-25T04:44:09.106"/>
    <p1510:client id="{410CE065-546A-1C25-7E8D-F9E4DDE6C569}" v="777" dt="2025-10-25T05:29:19.418"/>
    <p1510:client id="{5E0CA747-98D9-43F5-B1B5-9CF7578AE795}" v="5490" dt="2025-10-25T05:50:17.098"/>
    <p1510:client id="{8B08D592-3DDF-8E99-4846-701600C9A2B8}" v="18" dt="2025-10-25T09:22:46.351"/>
    <p1510:client id="{CE2AA3C1-7855-07AB-A5FC-73F2AE592D23}" v="19" dt="2025-10-25T02:54:54.413"/>
    <p1510:client id="{E26D24E7-AC24-B0C1-F61A-5D5711332C5B}" v="7" dt="2025-10-25T08:49:26.963"/>
    <p1510:client id="{EC5CA47A-5A06-7C92-41F3-304F9EFC90AC}" v="3824" dt="2025-10-25T05:28:28.065"/>
    <p1510:client id="{F4800AD2-FE1E-5F05-058F-BC76363679B5}" v="41" dt="2025-10-25T15:18:26.8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A72775-9A4B-45EC-A3E7-7F8ACF329542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42C1C-7BF1-4AD2-A032-7FBA8CCB8F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119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3934F3-E8BD-F0D8-0881-79DEBBC09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731EE4-7F13-FA59-854C-BB7E4D6479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B5D180-CEF4-FF9F-F924-121A5C569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5F8A8-D054-07F5-490D-373CE211D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AE0F1-027D-F256-6A3E-5F3992B54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4636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A004C8-1216-F448-896A-A240F57DE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22DC27-DA80-7FAD-66A8-EFB823BF4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DD974-C4A2-01E6-8795-C734820A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1B3DEC-6275-469D-2E0C-C99D5120F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916F31-3403-9BDE-39F1-C6453D943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99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125E18B-0250-B7D4-D1C8-255C115B90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02E9E9-745C-5511-4B34-CE600A3C2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C0EDDD-5049-98D7-BB95-2EBC06BC5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4DE280-28B3-BD05-7B6C-195A08AC6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ACA19F-0E8E-7EE8-F5F2-1A67FFF1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371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648BD-FD76-5CEB-FE95-B7D38D613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57FD81-854C-91C8-872A-9CB6003DF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07AE6A-2B17-6D66-92E3-F8DB4B300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4C750F-917D-E3E2-D417-733BE2ACE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F96C72-712F-F606-32ED-9D3FFB3D4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930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165137-5646-8F5B-1D2C-11752E1C8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4E13DE-A3E8-3F7D-D010-A14761E85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61FE43-4305-3F3A-3240-456FE2D7C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804940-9D6F-C31E-53D0-8BF14E7E0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A33530-8E4F-0DBF-566D-E8DED1C68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829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7F5238-A565-5BB9-B73B-8AAB18504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DAAFE6-3EDC-036E-2B27-683626D97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141D22-D89F-ABBF-7420-F64CEC94AF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A65E2D-4C48-AC96-AAE0-367322854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2F8A0B-A977-672E-9AC1-40CB67B6F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8ACE5F-B5BA-6018-286A-03684C07D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246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ACDDBF-2BDA-8A32-31AF-F6F6BA63E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1027DF-86FF-2BF4-2E98-39C74748C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885082-4324-890F-1281-1C3230223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837D2EC-D271-3385-0E80-B1D01E7DCA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D48890F-9FBB-1A71-0CD6-33CF04372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2442773-F6EB-84FC-F6FF-0A888BD84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63CE889-DE1B-11AA-6B72-F66F21E48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4C58ED-635E-A3BD-C821-414A57A0C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494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4A1A92-9750-4520-5F5B-3800C6591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B3E90A-D84E-770C-AF31-C2A123D4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BF0824-533F-F0A8-F14A-747AB4011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11BF13-338D-8401-4A93-C9077C277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898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38DC09F-33D0-E48A-A6A7-E0EDF20E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406E035-88BB-3338-10FD-E9CA27A0C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EAE757-2666-7DC5-B583-E5E2CF8D5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901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EB1F0D-61DB-711E-5DEE-559133CFA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98CC6D-A7DD-7C73-285A-03082BFF3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40C79E-23A0-81DF-5D5D-22FD5BC6B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8FF600-A8BA-05B2-EFF8-210370CD3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31EA9-C4A3-6379-8118-CFF3D11AE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47FEBF-C64E-2BD0-333A-DBF4B4CDE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154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714AD-A6E2-D0FF-9637-7C9E23C0C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D458F1-3C00-A3F4-025E-83979B4FAB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18379B-E722-FB8E-214A-5470CD028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3FF71E-A56E-B8DF-410E-0838B7DBB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13FECD-7510-68EA-FF99-522903CCF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02D37A-905A-F163-AB59-ED8396B56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221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347316-F9CB-A460-C8F4-0CC467900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19B688-B723-3D56-6ABD-9D65EB7DC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8872ED-2DEB-5ACC-1BEA-50A7697A34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677CC1-31CB-490B-916C-6E40AA0D598F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F8D1D3-283D-9209-B9AD-B8441E5D8E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772730-B987-87F6-FD27-D670CF0611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9E3C66-D6EE-4299-87BF-5B9D0DDF22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073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ocs.net/200466" TargetMode="External"/><Relationship Id="rId2" Type="http://schemas.openxmlformats.org/officeDocument/2006/relationships/hyperlink" Target="https://annajin.tistory.com/226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86DB28-FA00-2D7E-5ADB-046EA7EF1381}"/>
              </a:ext>
            </a:extLst>
          </p:cNvPr>
          <p:cNvSpPr txBox="1"/>
          <p:nvPr/>
        </p:nvSpPr>
        <p:spPr>
          <a:xfrm>
            <a:off x="2634612" y="1770891"/>
            <a:ext cx="6922775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54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2025-2 </a:t>
            </a:r>
            <a:r>
              <a:rPr lang="ko-KR" altLang="en-US" sz="54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산학프로젝트 중간 보고서 </a:t>
            </a:r>
            <a:endParaRPr lang="ko-KR" altLang="en-US" sz="5400">
              <a:latin typeface="Book Antiqua"/>
              <a:ea typeface="나눔스퀘어OTF ExtraBold" panose="020B0600000101010101" pitchFamily="34" charset="-127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9EB35-86EA-5278-AABD-C1DDEC888127}"/>
              </a:ext>
            </a:extLst>
          </p:cNvPr>
          <p:cNvSpPr txBox="1"/>
          <p:nvPr/>
        </p:nvSpPr>
        <p:spPr>
          <a:xfrm>
            <a:off x="8407390" y="5087109"/>
            <a:ext cx="2847350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전영우</a:t>
            </a:r>
            <a:r>
              <a:rPr lang="en-US" altLang="ko-KR" sz="2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(2021041072) </a:t>
            </a:r>
          </a:p>
          <a:p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/>
              </a:rPr>
              <a:t>고재현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/>
              </a:rPr>
              <a:t>(2023078075) </a:t>
            </a:r>
            <a:endParaRPr lang="ko-KR" altLang="en-US" sz="2000">
              <a:latin typeface="나눔스퀘어OTF ExtraBold" panose="020B0600000101010101" pitchFamily="34" charset="-127"/>
              <a:ea typeface="나눔스퀘어OTF ExtraBold"/>
            </a:endParaRPr>
          </a:p>
          <a:p>
            <a:r>
              <a:rPr lang="ko-KR" altLang="en-US" sz="2000">
                <a:latin typeface="나눔스퀘어OTF ExtraBold" panose="020B0600000101010101" pitchFamily="34" charset="-127"/>
                <a:ea typeface="나눔스퀘어OTF ExtraBold"/>
              </a:rPr>
              <a:t>심수민</a:t>
            </a:r>
            <a:r>
              <a:rPr lang="en-US" altLang="ko-KR" sz="2000">
                <a:latin typeface="나눔스퀘어OTF ExtraBold" panose="020B0600000101010101" pitchFamily="34" charset="-127"/>
                <a:ea typeface="나눔스퀘어OTF ExtraBold"/>
              </a:rPr>
              <a:t>(2021041067)</a:t>
            </a:r>
            <a:endParaRPr lang="ko-KR" altLang="en-US" sz="2000" dirty="0">
              <a:latin typeface="나눔스퀘어OTF ExtraBold" panose="020B0600000101010101" pitchFamily="34" charset="-127"/>
              <a:ea typeface="나눔스퀘어OTF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D1211C-5349-2615-95EA-E055FB9607CC}"/>
              </a:ext>
            </a:extLst>
          </p:cNvPr>
          <p:cNvSpPr txBox="1"/>
          <p:nvPr/>
        </p:nvSpPr>
        <p:spPr>
          <a:xfrm>
            <a:off x="3915405" y="3707940"/>
            <a:ext cx="4361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(Team. Genesis)</a:t>
            </a:r>
          </a:p>
        </p:txBody>
      </p:sp>
    </p:spTree>
    <p:extLst>
      <p:ext uri="{BB962C8B-B14F-4D97-AF65-F5344CB8AC3E}">
        <p14:creationId xmlns:p14="http://schemas.microsoft.com/office/powerpoint/2010/main" val="3683295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0F5FE-7BB6-8607-F1AE-6A31F7E0C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그림 49">
            <a:extLst>
              <a:ext uri="{FF2B5EF4-FFF2-40B4-BE49-F238E27FC236}">
                <a16:creationId xmlns:a16="http://schemas.microsoft.com/office/drawing/2014/main" id="{1703FF60-8851-F2AA-867C-712E864C5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303" y="3421189"/>
            <a:ext cx="3297593" cy="19172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DF5AA5-370A-BCFF-9C9F-83C14B632DB5}"/>
              </a:ext>
            </a:extLst>
          </p:cNvPr>
          <p:cNvSpPr txBox="1"/>
          <p:nvPr/>
        </p:nvSpPr>
        <p:spPr>
          <a:xfrm>
            <a:off x="416266" y="433182"/>
            <a:ext cx="1171916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2. 구현 결과 (</a:t>
            </a:r>
            <a:r>
              <a:rPr lang="en-US" altLang="ko-KR" sz="4000">
                <a:latin typeface="나눔스퀘어OTF ExtraBold" panose="020B0600000101010101" pitchFamily="34" charset="-127"/>
                <a:ea typeface="나눔스퀘어OTF ExtraBold"/>
              </a:rPr>
              <a:t>Gmail 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첨부파일 위험성 확인 </a:t>
            </a:r>
            <a:r>
              <a:rPr lang="en-US" altLang="ko-KR" sz="4000">
                <a:latin typeface="나눔스퀘어OTF ExtraBold" panose="020B0600000101010101" pitchFamily="34" charset="-127"/>
                <a:ea typeface="나눔스퀘어OTF ExtraBold"/>
              </a:rPr>
              <a:t>&amp; DB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 연동)</a:t>
            </a:r>
            <a:endParaRPr lang="ko-KR" altLang="en-US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995EE4E-346D-A19F-261E-FC548D5F9F78}"/>
              </a:ext>
            </a:extLst>
          </p:cNvPr>
          <p:cNvSpPr/>
          <p:nvPr/>
        </p:nvSpPr>
        <p:spPr>
          <a:xfrm>
            <a:off x="8890000" y="5098329"/>
            <a:ext cx="1384300" cy="1587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330491-F685-EE6E-5F57-CB05947E2E3F}"/>
              </a:ext>
            </a:extLst>
          </p:cNvPr>
          <p:cNvSpPr txBox="1"/>
          <p:nvPr/>
        </p:nvSpPr>
        <p:spPr>
          <a:xfrm>
            <a:off x="263286" y="1444573"/>
            <a:ext cx="5720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2000"/>
              <a:t>1. VT</a:t>
            </a:r>
            <a:r>
              <a:rPr lang="ko-KR" altLang="en-US" sz="2000"/>
              <a:t>에 보내 검사할 파일의 </a:t>
            </a:r>
            <a:r>
              <a:rPr lang="en-US" altLang="ko-KR" sz="2000"/>
              <a:t>HASH</a:t>
            </a:r>
            <a:r>
              <a:rPr lang="ko-KR" altLang="en-US" sz="2000"/>
              <a:t>값 연산</a:t>
            </a:r>
            <a:r>
              <a:rPr lang="en-US" altLang="ko-KR" sz="2000"/>
              <a:t>(SHA256)</a:t>
            </a:r>
            <a:endParaRPr lang="ko-KR" altLang="en-US" sz="20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22920C-41B4-4699-3067-53057BDAD874}"/>
              </a:ext>
            </a:extLst>
          </p:cNvPr>
          <p:cNvSpPr txBox="1"/>
          <p:nvPr/>
        </p:nvSpPr>
        <p:spPr>
          <a:xfrm>
            <a:off x="656393" y="1847488"/>
            <a:ext cx="43265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1-1. 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만약 첨부파일이 압축파일 아니면 그대로 연산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5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B0C4D8-9452-9B8D-398C-7372B1E81D87}"/>
              </a:ext>
            </a:extLst>
          </p:cNvPr>
          <p:cNvSpPr txBox="1"/>
          <p:nvPr/>
        </p:nvSpPr>
        <p:spPr>
          <a:xfrm>
            <a:off x="690410" y="2236446"/>
            <a:ext cx="529307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1-2. 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만약 첨부파일이 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.Zip 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확장자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압축파일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라면 압축해제 연산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5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F725D1-2954-71B7-ACD7-800ADA398744}"/>
              </a:ext>
            </a:extLst>
          </p:cNvPr>
          <p:cNvSpPr txBox="1"/>
          <p:nvPr/>
        </p:nvSpPr>
        <p:spPr>
          <a:xfrm>
            <a:off x="690410" y="2603979"/>
            <a:ext cx="40824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1-3. 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압축파일에 비밀번호 걸려있으면 입력 받는다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5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5F60185-DCCA-49D3-743E-436F009FD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57" y="3413294"/>
            <a:ext cx="3297593" cy="221338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41531C0B-F1BB-28EA-1358-06049CEFECCB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6243744" y="4519986"/>
            <a:ext cx="8315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FEC28A6-F0A3-B1DA-EB3D-D4ABB7A988BC}"/>
              </a:ext>
            </a:extLst>
          </p:cNvPr>
          <p:cNvSpPr txBox="1"/>
          <p:nvPr/>
        </p:nvSpPr>
        <p:spPr>
          <a:xfrm>
            <a:off x="6208510" y="1444573"/>
            <a:ext cx="5412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6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2000"/>
              <a:t>2. SHA256</a:t>
            </a:r>
            <a:r>
              <a:rPr lang="ko-KR" altLang="en-US" sz="2000"/>
              <a:t>값 이용해 첨부파일 악성여부 확인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F45273-D5D4-85CA-8056-2E1ED2BD39CB}"/>
              </a:ext>
            </a:extLst>
          </p:cNvPr>
          <p:cNvSpPr txBox="1"/>
          <p:nvPr/>
        </p:nvSpPr>
        <p:spPr>
          <a:xfrm>
            <a:off x="6321018" y="1826442"/>
            <a:ext cx="405187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2-1. SHA256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값으로 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VT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에서 결과값 받아온다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BF1EDE8-C57A-3657-1E64-48B578A44B4C}"/>
              </a:ext>
            </a:extLst>
          </p:cNvPr>
          <p:cNvSpPr txBox="1"/>
          <p:nvPr/>
        </p:nvSpPr>
        <p:spPr>
          <a:xfrm>
            <a:off x="6321018" y="2124221"/>
            <a:ext cx="561884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2-2. 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받아온 결과 파싱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-&gt; DB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 저장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리포트 출력 시 사용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5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75B938-93CB-B278-081F-E746754A9DA0}"/>
              </a:ext>
            </a:extLst>
          </p:cNvPr>
          <p:cNvSpPr txBox="1"/>
          <p:nvPr/>
        </p:nvSpPr>
        <p:spPr>
          <a:xfrm>
            <a:off x="6321019" y="2755743"/>
            <a:ext cx="55315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2-4. 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 화면에 악성파일 이름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malicious, suspicious 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정보 출력</a:t>
            </a: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24C5C379-8790-18F8-3E1F-A8E26212AA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6626" y="5674329"/>
            <a:ext cx="6195994" cy="6655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C28904F7-6216-228D-A7C8-150D1332096E}"/>
              </a:ext>
            </a:extLst>
          </p:cNvPr>
          <p:cNvSpPr/>
          <p:nvPr/>
        </p:nvSpPr>
        <p:spPr>
          <a:xfrm>
            <a:off x="5742351" y="6153315"/>
            <a:ext cx="6110269" cy="11977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1768B5C-A1F8-C4EB-106E-14505AA00DB4}"/>
              </a:ext>
            </a:extLst>
          </p:cNvPr>
          <p:cNvCxnSpPr>
            <a:cxnSpLocks/>
          </p:cNvCxnSpPr>
          <p:nvPr/>
        </p:nvCxnSpPr>
        <p:spPr>
          <a:xfrm>
            <a:off x="9531137" y="5257079"/>
            <a:ext cx="0" cy="87480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BA8A67E2-2F29-7CDF-2108-4BD28C09743B}"/>
              </a:ext>
            </a:extLst>
          </p:cNvPr>
          <p:cNvSpPr txBox="1"/>
          <p:nvPr/>
        </p:nvSpPr>
        <p:spPr>
          <a:xfrm>
            <a:off x="6321018" y="2450871"/>
            <a:ext cx="55315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2-3. DB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 존재하는 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SHA256</a:t>
            </a:r>
            <a:r>
              <a:rPr lang="ko-KR" altLang="en-US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값이면 저장 없이 다음 단계 넘어간다</a:t>
            </a:r>
            <a:r>
              <a:rPr lang="en-US" altLang="ko-KR" sz="15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5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74DEF875-0E5B-D720-606C-EA6A3E1E8013}"/>
              </a:ext>
            </a:extLst>
          </p:cNvPr>
          <p:cNvCxnSpPr>
            <a:cxnSpLocks/>
          </p:cNvCxnSpPr>
          <p:nvPr/>
        </p:nvCxnSpPr>
        <p:spPr>
          <a:xfrm>
            <a:off x="6096000" y="1526241"/>
            <a:ext cx="0" cy="1482237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EB8C9D1-2667-353E-1307-C493138EEB52}"/>
              </a:ext>
            </a:extLst>
          </p:cNvPr>
          <p:cNvCxnSpPr>
            <a:stCxn id="23" idx="3"/>
            <a:endCxn id="42" idx="1"/>
          </p:cNvCxnSpPr>
          <p:nvPr/>
        </p:nvCxnSpPr>
        <p:spPr>
          <a:xfrm>
            <a:off x="3944050" y="4519986"/>
            <a:ext cx="83155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7E4731C-3EC6-408F-0F81-29C5BF56C707}"/>
              </a:ext>
            </a:extLst>
          </p:cNvPr>
          <p:cNvSpPr/>
          <p:nvPr/>
        </p:nvSpPr>
        <p:spPr>
          <a:xfrm>
            <a:off x="4775609" y="4240448"/>
            <a:ext cx="1468135" cy="5590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>
                <a:solidFill>
                  <a:schemeClr val="tx1"/>
                </a:solidFill>
              </a:rPr>
              <a:t>EICAR test file</a:t>
            </a:r>
            <a:r>
              <a:rPr lang="ko-KR" altLang="en-US" sz="1300" b="1">
                <a:solidFill>
                  <a:schemeClr val="tx1"/>
                </a:solidFill>
              </a:rPr>
              <a:t> 테스트</a:t>
            </a:r>
            <a:r>
              <a:rPr lang="en-US" altLang="ko-KR" sz="1300" b="1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ECBFEB-3399-6EB3-4B7B-4F2DC3BA6CF2}"/>
              </a:ext>
            </a:extLst>
          </p:cNvPr>
          <p:cNvSpPr txBox="1"/>
          <p:nvPr/>
        </p:nvSpPr>
        <p:spPr>
          <a:xfrm>
            <a:off x="1175717" y="5380457"/>
            <a:ext cx="19476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로그인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&amp;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메일 가져오는 페이지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endParaRPr lang="ko-KR" altLang="en-US" sz="1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C94FC9-D301-00F9-646C-3BA02B410E00}"/>
              </a:ext>
            </a:extLst>
          </p:cNvPr>
          <p:cNvSpPr txBox="1"/>
          <p:nvPr/>
        </p:nvSpPr>
        <p:spPr>
          <a:xfrm>
            <a:off x="8425225" y="4304173"/>
            <a:ext cx="19476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압축파일 비밀번호 입력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&amp;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검사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endParaRPr lang="ko-KR" altLang="en-US" sz="1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3E9A20-0101-C948-3A70-270448587B7F}"/>
              </a:ext>
            </a:extLst>
          </p:cNvPr>
          <p:cNvSpPr txBox="1"/>
          <p:nvPr/>
        </p:nvSpPr>
        <p:spPr>
          <a:xfrm>
            <a:off x="7940703" y="6369625"/>
            <a:ext cx="19476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검사 결과 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DB</a:t>
            </a:r>
            <a:r>
              <a:rPr lang="ko-KR" altLang="en-US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 저장</a:t>
            </a:r>
            <a:r>
              <a:rPr lang="en-US" altLang="ko-KR" sz="1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endParaRPr lang="ko-KR" altLang="en-US" sz="1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1291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28ADD-E555-7A6E-C56F-67F4E8432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C482A2E-71F5-E7EC-D1BA-7D535405E9A2}"/>
              </a:ext>
            </a:extLst>
          </p:cNvPr>
          <p:cNvSpPr/>
          <p:nvPr/>
        </p:nvSpPr>
        <p:spPr>
          <a:xfrm>
            <a:off x="6627159" y="1484108"/>
            <a:ext cx="3821042" cy="46920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21F4CB0-0574-4BC5-B9CC-110B1FEF278C}"/>
              </a:ext>
            </a:extLst>
          </p:cNvPr>
          <p:cNvSpPr/>
          <p:nvPr/>
        </p:nvSpPr>
        <p:spPr>
          <a:xfrm>
            <a:off x="1743800" y="1484108"/>
            <a:ext cx="3821042" cy="46920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78C95B-66DB-6E41-B9BA-B40000E11C4A}"/>
              </a:ext>
            </a:extLst>
          </p:cNvPr>
          <p:cNvSpPr txBox="1"/>
          <p:nvPr/>
        </p:nvSpPr>
        <p:spPr>
          <a:xfrm>
            <a:off x="416266" y="433182"/>
            <a:ext cx="8532752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4000">
                <a:latin typeface="나눔스퀘어OTF ExtraBold" panose="020B0600000101010101" pitchFamily="34" charset="-127"/>
                <a:ea typeface="나눔스퀘어OTF ExtraBold"/>
              </a:rPr>
              <a:t>2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. 구현 결과 </a:t>
            </a:r>
            <a:r>
              <a:rPr lang="en-US" altLang="ko-KR" sz="4000">
                <a:latin typeface="나눔스퀘어OTF ExtraBold" panose="020B0600000101010101" pitchFamily="34" charset="-127"/>
                <a:ea typeface="나눔스퀘어OTF ExtraBold"/>
              </a:rPr>
              <a:t>(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발생한 문제점</a:t>
            </a:r>
            <a:r>
              <a:rPr lang="en-US" altLang="ko-KR" sz="4000">
                <a:latin typeface="나눔스퀘어OTF ExtraBold" panose="020B0600000101010101" pitchFamily="34" charset="-127"/>
                <a:ea typeface="나눔스퀘어OTF ExtraBold"/>
              </a:rPr>
              <a:t>)</a:t>
            </a:r>
            <a:endParaRPr lang="ko-KR" altLang="en-US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11DAC5-2EEC-AF37-04F8-B2A06CDFEF8B}"/>
              </a:ext>
            </a:extLst>
          </p:cNvPr>
          <p:cNvSpPr txBox="1"/>
          <p:nvPr/>
        </p:nvSpPr>
        <p:spPr>
          <a:xfrm>
            <a:off x="1987131" y="2080916"/>
            <a:ext cx="2743200" cy="39857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악의적 용도 활용 가능성으로 인해 </a:t>
            </a: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한글버전 악의적 메일 데이터셋 확보가 어려운 문제점 확인</a:t>
            </a:r>
          </a:p>
          <a:p>
            <a:endParaRPr lang="ko-KR" altLang="en-US" sz="1100" b="1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ko-KR" altLang="en-US" sz="1100" b="1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고려 중인 대안 사항</a:t>
            </a:r>
          </a:p>
          <a:p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1. </a:t>
            </a:r>
            <a:r>
              <a:rPr lang="ko-KR" altLang="en-US" sz="1100" b="1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OpenAI</a:t>
            </a:r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API 이용한 </a:t>
            </a:r>
            <a:endParaRPr lang="ko-KR" altLang="en-US" sz="1100" b="1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r>
              <a:rPr lang="ko-KR" sz="11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프롬프팅</a:t>
            </a:r>
            <a:r>
              <a:rPr lang="ko-KR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- 답변 기반 작동 형식</a:t>
            </a:r>
            <a:endParaRPr lang="ko-KR" altLang="en-US" sz="1100">
              <a:solidFill>
                <a:srgbClr val="1155CC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참고 </a:t>
            </a:r>
            <a:r>
              <a:rPr lang="en-US" altLang="ko-KR" sz="1100">
                <a:solidFill>
                  <a:srgbClr val="1155CC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  <a:hlinkClick r:id="rId2"/>
              </a:rPr>
              <a:t>https://annajin.tistory.com/226</a:t>
            </a:r>
            <a:endParaRPr lang="ko-KR" altLang="en-US" sz="1100">
              <a:solidFill>
                <a:srgbClr val="1155CC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r>
              <a:rPr lang="ko-KR" altLang="en-US" sz="1100">
                <a:solidFill>
                  <a:srgbClr val="1155CC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​</a:t>
            </a:r>
            <a:endParaRPr lang="ko-KR" sz="1100">
              <a:solidFill>
                <a:srgbClr val="1155CC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endParaRPr lang="ko-KR" altLang="en-US" sz="110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r>
              <a:rPr lang="en-US" altLang="ko-KR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2.</a:t>
            </a:r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OpenAI</a:t>
            </a:r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 Text Embedding</a:t>
            </a:r>
            <a:endParaRPr lang="ko-KR" altLang="en-US" sz="1100" b="1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OpenAI API 에 </a:t>
            </a:r>
            <a:r>
              <a:rPr lang="en-US" altLang="ko-KR" sz="11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입력을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줄 때 </a:t>
            </a:r>
            <a:r>
              <a:rPr lang="en-US" altLang="ko-KR" sz="11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embedding값을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</a:t>
            </a:r>
            <a:r>
              <a:rPr lang="en-US" altLang="ko-KR" sz="11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활용하여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</a:t>
            </a:r>
            <a:r>
              <a:rPr lang="en-US" altLang="ko-KR" sz="11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분류를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</a:t>
            </a:r>
            <a:r>
              <a:rPr lang="en-US" altLang="ko-KR" sz="11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진행하는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</a:t>
            </a:r>
            <a:r>
              <a:rPr lang="en-US" altLang="ko-KR" sz="11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형식</a:t>
            </a:r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참고 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  <a:hlinkClick r:id="rId3"/>
              </a:rPr>
              <a:t>https://wikidocs.net/200466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  <a:hlinkClick r:id="rId3"/>
              </a:rPr>
              <a:t> </a:t>
            </a:r>
            <a:endParaRPr 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ko-KR" altLang="en-US" sz="1100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3. 직접 메일 데이터셋 생성</a:t>
            </a: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메일에 있는 스팸 메일/ 정상 메일을</a:t>
            </a: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활용하여 직접 데이터셋을 생성</a:t>
            </a:r>
          </a:p>
          <a:p>
            <a:pPr marL="285750" indent="-285750">
              <a:buFont typeface="Calibri"/>
              <a:buChar char="-"/>
            </a:pPr>
            <a:endParaRPr 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4. 영어 데이터셋 임시적 활용</a:t>
            </a: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우선적으로 영어 데이터셋을 활용하여 </a:t>
            </a:r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정상적으로 분류가 이루어지는지 확인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E2BF99-463B-E9CB-5818-D3B7A2A7F32E}"/>
              </a:ext>
            </a:extLst>
          </p:cNvPr>
          <p:cNvSpPr txBox="1"/>
          <p:nvPr/>
        </p:nvSpPr>
        <p:spPr>
          <a:xfrm>
            <a:off x="6970416" y="2089192"/>
            <a:ext cx="2924826" cy="46628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 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요청 횟수 제한이 있으나 초기 버전 </a:t>
            </a:r>
            <a:r>
              <a:rPr lang="ko-KR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테스트 및 개발에는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없다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단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메일을 대용량으로 </a:t>
            </a:r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처리하려면 문제가 발생 할 수 있다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en-US" altLang="ko-KR" sz="1100" b="1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실시간 메일 검사는 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delay 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있지만 수행은 </a:t>
            </a:r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가능하다고 판단됨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사용자가 선택해 메일을 검사하도록 하는 건 </a:t>
            </a:r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선택 개수 제한 필요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endParaRPr lang="en-US" altLang="ko-KR" sz="1100" b="1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br>
              <a:rPr lang="en-US" altLang="ko-KR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VT API  : Limit </a:t>
            </a:r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제한</a:t>
            </a:r>
            <a:endParaRPr lang="en-US" altLang="ko-KR" sz="1100" b="1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분당 4번 요청 가능/하루 500번 요청 가능 </a:t>
            </a:r>
          </a:p>
          <a:p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고려 중인 대안 사항</a:t>
            </a:r>
            <a:endParaRPr lang="en-US" altLang="ko-KR" sz="1100" b="1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1. </a:t>
            </a:r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데이터베이스 이용</a:t>
            </a:r>
            <a:b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데이터 베이스에 검사 완료한 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Hash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값에 대한 </a:t>
            </a:r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정보는 저장해두고 불러와 사용하도록 구현</a:t>
            </a:r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en-US" alt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2. </a:t>
            </a:r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여러 개의 </a:t>
            </a:r>
            <a:r>
              <a:rPr lang="en-US" altLang="ko-KR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KEY</a:t>
            </a:r>
            <a:r>
              <a:rPr lang="ko-KR" altLang="en-US" sz="11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이용 </a:t>
            </a:r>
            <a:b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단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 경우는 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 KEY 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이용 차단이 된 경우가 존재해 차선책으로 둔다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.(</a:t>
            </a:r>
            <a:r>
              <a:rPr lang="ko-KR" altLang="en-US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가능하면 다른 방법 찾기</a:t>
            </a:r>
            <a:r>
              <a:rPr lang="en-US" altLang="ko-KR" sz="11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sz="11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1A29E8-5C95-07A6-0349-E596CA94743B}"/>
              </a:ext>
            </a:extLst>
          </p:cNvPr>
          <p:cNvSpPr txBox="1"/>
          <p:nvPr/>
        </p:nvSpPr>
        <p:spPr>
          <a:xfrm>
            <a:off x="6714566" y="1606445"/>
            <a:ext cx="234563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16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2000">
                <a:ea typeface="나눔스퀘어OTF ExtraBold"/>
              </a:rPr>
              <a:t>2. API  </a:t>
            </a:r>
            <a:r>
              <a:rPr lang="ko-KR" altLang="en-US" sz="2000">
                <a:ea typeface="나눔스퀘어OTF ExtraBold"/>
              </a:rPr>
              <a:t>사용량 제한</a:t>
            </a:r>
            <a:endParaRPr lang="en-US" altLang="ko-KR" sz="2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1490FF-3377-32D5-B1D4-F1D8444B600D}"/>
              </a:ext>
            </a:extLst>
          </p:cNvPr>
          <p:cNvSpPr txBox="1"/>
          <p:nvPr/>
        </p:nvSpPr>
        <p:spPr>
          <a:xfrm>
            <a:off x="1817369" y="1594888"/>
            <a:ext cx="3082724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16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en-US" altLang="ko-KR" sz="2000">
                <a:ea typeface="나눔스퀘어OTF ExtraBold"/>
              </a:rPr>
              <a:t>1. </a:t>
            </a:r>
            <a:r>
              <a:rPr lang="en-US" altLang="ko-KR" sz="2000" err="1">
                <a:ea typeface="나눔스퀘어OTF ExtraBold"/>
              </a:rPr>
              <a:t>한국어</a:t>
            </a:r>
            <a:r>
              <a:rPr lang="en-US" altLang="ko-KR" sz="2000">
                <a:ea typeface="나눔스퀘어OTF ExtraBold"/>
              </a:rPr>
              <a:t>  </a:t>
            </a:r>
            <a:r>
              <a:rPr lang="en-US" altLang="ko-KR" sz="2000" err="1">
                <a:ea typeface="나눔스퀘어OTF ExtraBold"/>
              </a:rPr>
              <a:t>데이터셋</a:t>
            </a:r>
            <a:r>
              <a:rPr lang="en-US" altLang="ko-KR" sz="2000">
                <a:ea typeface="나눔스퀘어OTF ExtraBold"/>
              </a:rPr>
              <a:t> </a:t>
            </a:r>
            <a:r>
              <a:rPr lang="en-US" altLang="ko-KR" sz="2000" err="1">
                <a:ea typeface="나눔스퀘어OTF ExtraBold"/>
              </a:rPr>
              <a:t>확보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354685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349B3-F6AB-1211-F94D-E2DC52FCA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6130A90-20A7-9614-E085-DB974A67BAEA}"/>
              </a:ext>
            </a:extLst>
          </p:cNvPr>
          <p:cNvSpPr txBox="1"/>
          <p:nvPr/>
        </p:nvSpPr>
        <p:spPr>
          <a:xfrm>
            <a:off x="416266" y="433182"/>
            <a:ext cx="5758299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3. 추후 계획</a:t>
            </a:r>
            <a:endParaRPr lang="ko-KR" altLang="en-US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9B0312-48FD-E651-D258-90A46A37A6B1}"/>
              </a:ext>
            </a:extLst>
          </p:cNvPr>
          <p:cNvSpPr txBox="1"/>
          <p:nvPr/>
        </p:nvSpPr>
        <p:spPr>
          <a:xfrm>
            <a:off x="6639825" y="3137619"/>
            <a:ext cx="3030757" cy="26930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2. </a:t>
            </a:r>
            <a:r>
              <a:rPr lang="ko-KR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피싱/</a:t>
            </a:r>
            <a:r>
              <a:rPr lang="ko-KR" sz="1300" b="1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스미싱</a:t>
            </a:r>
            <a:r>
              <a:rPr lang="ko-KR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탐지</a:t>
            </a:r>
            <a:endParaRPr lang="en-US" altLang="ko-KR" sz="1300" b="1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endParaRPr lang="ko-KR" altLang="en-US" sz="1300" b="1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r>
              <a:rPr lang="ko-KR" sz="13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데이터베이스 연동 준비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 </a:t>
            </a:r>
          </a:p>
          <a:p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H2 </a:t>
            </a:r>
            <a:r>
              <a:rPr lang="ko-KR" sz="13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Database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또는 </a:t>
            </a:r>
            <a:r>
              <a:rPr lang="ko-KR" sz="13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MySQL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연동 검토 중 </a:t>
            </a:r>
          </a:p>
          <a:p>
            <a:r>
              <a:rPr lang="ko-KR" sz="13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Entity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설계 및 </a:t>
            </a:r>
            <a:r>
              <a:rPr lang="ko-KR" sz="13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Repository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구조 계획 중 </a:t>
            </a:r>
          </a:p>
          <a:p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메일 정보 및 URL 분류 결과 저장 기능 구현 예정 </a:t>
            </a:r>
          </a:p>
          <a:p>
            <a:endParaRPr lang="ko-KR" altLang="en-US" sz="13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sz="1300" b="1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application.properties</a:t>
            </a:r>
            <a:r>
              <a:rPr lang="ko-KR" sz="13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설정 파일 작성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 </a:t>
            </a:r>
          </a:p>
          <a:p>
            <a:pPr marL="285750" indent="-285750">
              <a:buFont typeface="Arial"/>
              <a:buChar char="•"/>
            </a:pP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민감 정보 분리 (</a:t>
            </a:r>
            <a:r>
              <a:rPr lang="ko-KR" sz="13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credentials.json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API 키 등) </a:t>
            </a:r>
          </a:p>
          <a:p>
            <a:pPr marL="285750" indent="-285750">
              <a:buFont typeface="Arial"/>
              <a:buChar char="•"/>
            </a:pPr>
            <a:r>
              <a:rPr lang="ko-KR" sz="13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application.properties.example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파일로 예시 제공 계획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D907C8-1CDA-66D8-EA32-28A9AFF9482E}"/>
              </a:ext>
            </a:extLst>
          </p:cNvPr>
          <p:cNvSpPr txBox="1"/>
          <p:nvPr/>
        </p:nvSpPr>
        <p:spPr>
          <a:xfrm>
            <a:off x="2763254" y="3329438"/>
            <a:ext cx="2849880" cy="28931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2. </a:t>
            </a:r>
            <a:r>
              <a:rPr lang="en-US" altLang="ko-KR" sz="1300" b="1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메일</a:t>
            </a:r>
            <a:r>
              <a:rPr lang="en-US" altLang="ko-KR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</a:t>
            </a:r>
            <a:r>
              <a:rPr lang="en-US" altLang="ko-KR" sz="1300" b="1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분류</a:t>
            </a:r>
            <a:r>
              <a:rPr lang="en-US" altLang="ko-KR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LLM </a:t>
            </a:r>
            <a:r>
              <a:rPr lang="en-US" altLang="ko-KR" sz="1300" b="1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설계</a:t>
            </a:r>
            <a:endParaRPr lang="en-US" altLang="ko-KR" sz="1300" b="1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r>
              <a:rPr lang="ko-KR" altLang="en-US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한국어 </a:t>
            </a:r>
            <a:r>
              <a:rPr lang="ko-KR" altLang="en-US" sz="13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데이터셋를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확보할 수 있도록 하되, 확보가 어려운 것으로 </a:t>
            </a:r>
            <a:r>
              <a:rPr lang="ko-KR" altLang="en-US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판단되면</a:t>
            </a:r>
            <a:endParaRPr lang="ko-KR" sz="13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sz="13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프롬프팅을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이용한 질의 응답 기반 작동 하는 방식도 고려해 보기.</a:t>
            </a:r>
          </a:p>
          <a:p>
            <a:endParaRPr lang="ko-KR" sz="1300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endParaRPr lang="ko-KR" altLang="en-US" sz="1300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 단, 정확도 및 안정성 측면을 고려해서 어떻게 제어할 수 있을지 </a:t>
            </a:r>
            <a:r>
              <a:rPr lang="ko-KR" altLang="en-US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대한</a:t>
            </a:r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의견 </a:t>
            </a:r>
            <a:r>
              <a:rPr lang="ko-KR" altLang="en-US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확보하기</a:t>
            </a:r>
            <a:r>
              <a:rPr lang="en-US" altLang="ko-KR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.</a:t>
            </a:r>
            <a:endParaRPr lang="ko-KR" altLang="en-US" sz="1300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  <a:p>
            <a:br>
              <a:rPr lang="en-US" altLang="ko-KR" sz="1300"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endParaRPr lang="en-US" altLang="ko-KR" sz="13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ko-KR" altLang="en-US" sz="13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01AB7-3BDD-968A-6479-1CA6C3606CE7}"/>
              </a:ext>
            </a:extLst>
          </p:cNvPr>
          <p:cNvSpPr txBox="1"/>
          <p:nvPr/>
        </p:nvSpPr>
        <p:spPr>
          <a:xfrm>
            <a:off x="6639826" y="2134867"/>
            <a:ext cx="2849880" cy="10926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1. </a:t>
            </a:r>
            <a:r>
              <a:rPr lang="en-US" sz="1300" b="1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개발</a:t>
            </a:r>
            <a:r>
              <a:rPr lang="en-US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</a:t>
            </a:r>
            <a:r>
              <a:rPr lang="en-US" sz="1300" b="1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환경</a:t>
            </a:r>
            <a:r>
              <a:rPr lang="en-US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</a:t>
            </a:r>
            <a:r>
              <a:rPr lang="ko-KR" altLang="en-US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공유</a:t>
            </a:r>
            <a:endParaRPr lang="en-US" sz="13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개발 중 버전 충돌로 인한 통합 실패를 방지하기 위해 각자 개발 버전 및 환경 세팅을 사전에 공유하기</a:t>
            </a:r>
          </a:p>
          <a:p>
            <a:endParaRPr lang="ko-KR" altLang="en-US" sz="1300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533F1-9AC6-5C56-FCAC-B2F1B354ECAC}"/>
              </a:ext>
            </a:extLst>
          </p:cNvPr>
          <p:cNvSpPr txBox="1"/>
          <p:nvPr/>
        </p:nvSpPr>
        <p:spPr>
          <a:xfrm>
            <a:off x="6639825" y="5830123"/>
            <a:ext cx="3104143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3. Sprint Backlog</a:t>
            </a:r>
            <a:r>
              <a:rPr lang="ko-KR" altLang="en-US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에 맞춰 추가 기능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13742F-099F-B1C2-C6F0-80C337FE219D}"/>
              </a:ext>
            </a:extLst>
          </p:cNvPr>
          <p:cNvSpPr txBox="1"/>
          <p:nvPr/>
        </p:nvSpPr>
        <p:spPr>
          <a:xfrm>
            <a:off x="3657600" y="1358123"/>
            <a:ext cx="1080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ea typeface="맑은 고딕"/>
              </a:rPr>
              <a:t>협의 중</a:t>
            </a:r>
            <a:endParaRPr lang="en-US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F3A6FE-9348-B53D-740C-1BA19F36B8FD}"/>
              </a:ext>
            </a:extLst>
          </p:cNvPr>
          <p:cNvSpPr txBox="1"/>
          <p:nvPr/>
        </p:nvSpPr>
        <p:spPr>
          <a:xfrm>
            <a:off x="6639825" y="1359909"/>
            <a:ext cx="2334526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ea typeface="맑은 고딕"/>
              </a:rPr>
              <a:t>진행 예정 사항</a:t>
            </a:r>
            <a:endParaRPr lang="en-US" b="1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38216B5-9F21-BA3C-68D3-D63D493BFB5E}"/>
              </a:ext>
            </a:extLst>
          </p:cNvPr>
          <p:cNvCxnSpPr>
            <a:cxnSpLocks/>
          </p:cNvCxnSpPr>
          <p:nvPr/>
        </p:nvCxnSpPr>
        <p:spPr>
          <a:xfrm>
            <a:off x="6065520" y="1211580"/>
            <a:ext cx="0" cy="507492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B5C0C39B-4C4C-49AD-B711-B72963976DCB}"/>
              </a:ext>
            </a:extLst>
          </p:cNvPr>
          <p:cNvCxnSpPr>
            <a:cxnSpLocks/>
          </p:cNvCxnSpPr>
          <p:nvPr/>
        </p:nvCxnSpPr>
        <p:spPr>
          <a:xfrm flipH="1">
            <a:off x="2460458" y="1808452"/>
            <a:ext cx="7201702" cy="30027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6392D53-425C-7F83-CDB6-DD9DDB734F3A}"/>
              </a:ext>
            </a:extLst>
          </p:cNvPr>
          <p:cNvSpPr txBox="1"/>
          <p:nvPr/>
        </p:nvSpPr>
        <p:spPr>
          <a:xfrm>
            <a:off x="2763254" y="2362427"/>
            <a:ext cx="3104143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1. DB </a:t>
            </a:r>
            <a:r>
              <a:rPr lang="ko-KR" altLang="en-US" sz="13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설계</a:t>
            </a:r>
          </a:p>
          <a:p>
            <a:r>
              <a:rPr lang="ko-KR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통합 과정에서 문제가 발생하지 않도록 </a:t>
            </a:r>
            <a:r>
              <a:rPr lang="ko-KR" altLang="en-US" sz="13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구체적인 설계가 아니더라도 상의를 통해 결정</a:t>
            </a:r>
            <a:endParaRPr lang="ko-KR" sz="13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ko-KR" altLang="en-US" sz="1300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0585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3E8008-B5B0-A0F5-B06F-C0155010C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A28675-92E3-56B2-BEEA-5E24002DB59D}"/>
              </a:ext>
            </a:extLst>
          </p:cNvPr>
          <p:cNvSpPr txBox="1"/>
          <p:nvPr/>
        </p:nvSpPr>
        <p:spPr>
          <a:xfrm>
            <a:off x="5039355" y="778797"/>
            <a:ext cx="211329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목차</a:t>
            </a:r>
            <a:endParaRPr lang="en-US" altLang="ko-KR" sz="5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FC63A7-1539-7240-3A17-59678A1A0488}"/>
              </a:ext>
            </a:extLst>
          </p:cNvPr>
          <p:cNvSpPr txBox="1"/>
          <p:nvPr/>
        </p:nvSpPr>
        <p:spPr>
          <a:xfrm>
            <a:off x="1861810" y="2315497"/>
            <a:ext cx="4234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1. 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프로젝트 계획</a:t>
            </a:r>
            <a:endParaRPr lang="en-US" altLang="ko-KR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0AB88C-3533-4E5C-B17D-B11DC1753291}"/>
              </a:ext>
            </a:extLst>
          </p:cNvPr>
          <p:cNvSpPr txBox="1"/>
          <p:nvPr/>
        </p:nvSpPr>
        <p:spPr>
          <a:xfrm>
            <a:off x="1861810" y="3290957"/>
            <a:ext cx="3662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구현 결과</a:t>
            </a:r>
            <a:endParaRPr lang="en-US" altLang="ko-KR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06433-B2EE-F7AA-180E-D17BC95E9B48}"/>
              </a:ext>
            </a:extLst>
          </p:cNvPr>
          <p:cNvSpPr txBox="1"/>
          <p:nvPr/>
        </p:nvSpPr>
        <p:spPr>
          <a:xfrm>
            <a:off x="1861810" y="4266417"/>
            <a:ext cx="3662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추후 계획</a:t>
            </a:r>
            <a:endParaRPr lang="en-US" altLang="ko-KR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6863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BBEDA-BDAB-C40A-346D-2981C91A3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73610C-B5DF-F0AE-141F-352F0AF22382}"/>
              </a:ext>
            </a:extLst>
          </p:cNvPr>
          <p:cNvSpPr txBox="1"/>
          <p:nvPr/>
        </p:nvSpPr>
        <p:spPr>
          <a:xfrm>
            <a:off x="416266" y="433182"/>
            <a:ext cx="886548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프로젝트 계획(Sprint </a:t>
            </a:r>
            <a:r>
              <a:rPr lang="ko-KR" altLang="en-US" sz="4000" err="1">
                <a:latin typeface="나눔스퀘어OTF ExtraBold" panose="020B0600000101010101" pitchFamily="34" charset="-127"/>
                <a:ea typeface="나눔스퀘어OTF ExtraBold"/>
              </a:rPr>
              <a:t>Backlog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 기반)</a:t>
            </a:r>
            <a:endParaRPr lang="ko-KR" altLang="en-US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DAB1DD-84D3-B102-54C8-6D668B162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128" y="1259153"/>
            <a:ext cx="9389034" cy="31613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BD6111-D69C-810F-A9BE-344877308263}"/>
              </a:ext>
            </a:extLst>
          </p:cNvPr>
          <p:cNvSpPr txBox="1"/>
          <p:nvPr/>
        </p:nvSpPr>
        <p:spPr>
          <a:xfrm>
            <a:off x="1371285" y="4599495"/>
            <a:ext cx="128016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구현 목표</a:t>
            </a:r>
            <a:endParaRPr lang="en-US" altLang="ko-KR" b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5579F-3429-4E7D-34CE-82E08FD9E19A}"/>
              </a:ext>
            </a:extLst>
          </p:cNvPr>
          <p:cNvSpPr txBox="1"/>
          <p:nvPr/>
        </p:nvSpPr>
        <p:spPr>
          <a:xfrm>
            <a:off x="3131506" y="4599495"/>
            <a:ext cx="3208020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E-1. 피싱</a:t>
            </a:r>
            <a:r>
              <a:rPr lang="en-US" sz="20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/</a:t>
            </a:r>
            <a:r>
              <a:rPr lang="ko-KR" altLang="en-US" sz="2000" b="1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스미싱</a:t>
            </a:r>
            <a:r>
              <a:rPr lang="en-US" sz="20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</a:t>
            </a:r>
            <a:r>
              <a:rPr lang="ko-KR" altLang="en-US" sz="20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탐지 </a:t>
            </a:r>
            <a:endParaRPr lang="en-US" sz="2000" b="1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S1-1 본문 분석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S1-2 실시간 차단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S1-3 </a:t>
            </a: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외부 피싱</a:t>
            </a: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DB/LLM </a:t>
            </a:r>
            <a:r>
              <a:rPr lang="ko-KR" sz="20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API와</a:t>
            </a:r>
            <a:r>
              <a:rPr 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+mn-lt"/>
              </a:rPr>
              <a:t> 연동</a:t>
            </a: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2FBF39-BD0C-86E1-4099-05F76B1F2C40}"/>
              </a:ext>
            </a:extLst>
          </p:cNvPr>
          <p:cNvSpPr txBox="1"/>
          <p:nvPr/>
        </p:nvSpPr>
        <p:spPr>
          <a:xfrm>
            <a:off x="6839853" y="4599494"/>
            <a:ext cx="3756974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E-2. 피싱</a:t>
            </a:r>
            <a:r>
              <a:rPr lang="en-US" sz="20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/</a:t>
            </a:r>
            <a:r>
              <a:rPr lang="ko-KR" altLang="en-US" sz="2000" b="1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스미싱</a:t>
            </a:r>
            <a:r>
              <a:rPr lang="en-US" sz="20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</a:t>
            </a:r>
            <a:r>
              <a:rPr lang="ko-KR" altLang="en-US" sz="2000" b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탐지 </a:t>
            </a:r>
            <a:endParaRPr lang="en-US" sz="2000" b="1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S2-1 메일 선택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S2-2 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Hash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연산 기능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S2-3 외부 API 연동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S2-4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 첨부파일 정보 수집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S2-5 GUI </a:t>
            </a:r>
            <a:r>
              <a:rPr lang="en-US" altLang="ko-KR" sz="2000" err="1">
                <a:latin typeface="나눔스퀘어OTF" panose="020B0600000101010101" pitchFamily="34" charset="-127"/>
                <a:ea typeface="나눔스퀘어OTF" panose="020B0600000101010101" pitchFamily="34" charset="-127"/>
                <a:cs typeface="Arial"/>
              </a:rPr>
              <a:t>제공</a:t>
            </a: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DC698A-77CA-2241-89D4-6B90A6A47210}"/>
              </a:ext>
            </a:extLst>
          </p:cNvPr>
          <p:cNvSpPr txBox="1"/>
          <p:nvPr/>
        </p:nvSpPr>
        <p:spPr>
          <a:xfrm>
            <a:off x="9527671" y="887221"/>
            <a:ext cx="213831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171717"/>
                </a:solidFill>
              </a:rPr>
              <a:t>↓</a:t>
            </a:r>
            <a:r>
              <a:rPr lang="en-US" sz="1200" b="1">
                <a:solidFill>
                  <a:srgbClr val="1F2328"/>
                </a:solidFill>
                <a:ea typeface="+mn-lt"/>
                <a:cs typeface="+mn-lt"/>
              </a:rPr>
              <a:t>Genesis_SB-0N_V1 .xlsx</a:t>
            </a:r>
            <a:endParaRPr lang="en-US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976873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29D6B-6DF0-F4C9-955A-D52A0465D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oogle docs logo | Premium Vector">
            <a:extLst>
              <a:ext uri="{FF2B5EF4-FFF2-40B4-BE49-F238E27FC236}">
                <a16:creationId xmlns:a16="http://schemas.microsoft.com/office/drawing/2014/main" id="{75FD1A61-7B37-8D26-C514-4E6906B5C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636" y="2988439"/>
            <a:ext cx="1556918" cy="1556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5C30A0-2519-1DDC-D084-13DCC8713C73}"/>
              </a:ext>
            </a:extLst>
          </p:cNvPr>
          <p:cNvSpPr txBox="1"/>
          <p:nvPr/>
        </p:nvSpPr>
        <p:spPr>
          <a:xfrm>
            <a:off x="416266" y="433182"/>
            <a:ext cx="9983932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프로젝트 계획(사용 도구 &amp; 협업 도구)</a:t>
            </a:r>
            <a:endParaRPr lang="ko-KR" altLang="en-US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309DB2-97A0-1768-736D-35E61811FACD}"/>
              </a:ext>
            </a:extLst>
          </p:cNvPr>
          <p:cNvSpPr txBox="1"/>
          <p:nvPr/>
        </p:nvSpPr>
        <p:spPr>
          <a:xfrm>
            <a:off x="883920" y="1399092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사용 도구</a:t>
            </a:r>
            <a:endParaRPr lang="en-US" sz="200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5" name="Picture 4" descr="github issue로 이미지 첨부하기">
            <a:extLst>
              <a:ext uri="{FF2B5EF4-FFF2-40B4-BE49-F238E27FC236}">
                <a16:creationId xmlns:a16="http://schemas.microsoft.com/office/drawing/2014/main" id="{AF45A7ED-62E0-B02B-823C-628C46273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0101" y="2004669"/>
            <a:ext cx="1991187" cy="853738"/>
          </a:xfrm>
          <a:prstGeom prst="rect">
            <a:avLst/>
          </a:prstGeom>
        </p:spPr>
      </p:pic>
      <p:pic>
        <p:nvPicPr>
          <p:cNvPr id="6" name="Picture 5" descr="카카오톡 - 나무위키">
            <a:extLst>
              <a:ext uri="{FF2B5EF4-FFF2-40B4-BE49-F238E27FC236}">
                <a16:creationId xmlns:a16="http://schemas.microsoft.com/office/drawing/2014/main" id="{7D5D2D03-78A4-F27E-87C5-933D77A1B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4031" y="2328855"/>
            <a:ext cx="1066799" cy="1059104"/>
          </a:xfrm>
          <a:prstGeom prst="rect">
            <a:avLst/>
          </a:prstGeom>
        </p:spPr>
      </p:pic>
      <p:pic>
        <p:nvPicPr>
          <p:cNvPr id="7" name="Picture 6" descr="MS, 게임 채팅앱 '디스코드' 100억달러 인수 독점 협상 착수">
            <a:extLst>
              <a:ext uri="{FF2B5EF4-FFF2-40B4-BE49-F238E27FC236}">
                <a16:creationId xmlns:a16="http://schemas.microsoft.com/office/drawing/2014/main" id="{3B16A05B-754E-D200-3B87-9D5ACD37E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5213" y="3030109"/>
            <a:ext cx="956628" cy="942903"/>
          </a:xfrm>
          <a:prstGeom prst="rect">
            <a:avLst/>
          </a:prstGeom>
        </p:spPr>
      </p:pic>
      <p:pic>
        <p:nvPicPr>
          <p:cNvPr id="9" name="Picture 8" descr="프로그래밍 일기 — React를 알아보자 1. 반응(React)형 웹의 선도 기술 | by 배우는 자(Learner Of Life) |  Medium">
            <a:extLst>
              <a:ext uri="{FF2B5EF4-FFF2-40B4-BE49-F238E27FC236}">
                <a16:creationId xmlns:a16="http://schemas.microsoft.com/office/drawing/2014/main" id="{DF172DAA-1E5C-96AC-6141-86DDE7DAC3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382" y="2058689"/>
            <a:ext cx="2196716" cy="1227706"/>
          </a:xfrm>
          <a:prstGeom prst="rect">
            <a:avLst/>
          </a:prstGeom>
        </p:spPr>
      </p:pic>
      <p:pic>
        <p:nvPicPr>
          <p:cNvPr id="8" name="Picture 7" descr="Spring Boot] 스프링과 스프링 부트">
            <a:extLst>
              <a:ext uri="{FF2B5EF4-FFF2-40B4-BE49-F238E27FC236}">
                <a16:creationId xmlns:a16="http://schemas.microsoft.com/office/drawing/2014/main" id="{7168563D-DB23-319D-C675-B76C6F0658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9463" y="3071895"/>
            <a:ext cx="2743198" cy="916487"/>
          </a:xfrm>
          <a:prstGeom prst="rect">
            <a:avLst/>
          </a:prstGeom>
        </p:spPr>
      </p:pic>
      <p:pic>
        <p:nvPicPr>
          <p:cNvPr id="10" name="Picture 9" descr="자바 (프로그래밍 언어) - L위키(엘위키)">
            <a:extLst>
              <a:ext uri="{FF2B5EF4-FFF2-40B4-BE49-F238E27FC236}">
                <a16:creationId xmlns:a16="http://schemas.microsoft.com/office/drawing/2014/main" id="{E763C19C-BD85-C4BD-5687-A3302D30D56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0364" y="3104967"/>
            <a:ext cx="1019368" cy="1550458"/>
          </a:xfrm>
          <a:prstGeom prst="rect">
            <a:avLst/>
          </a:prstGeom>
        </p:spPr>
      </p:pic>
      <p:pic>
        <p:nvPicPr>
          <p:cNvPr id="20" name="Picture 19" descr="Buy Gmail Accounts Instant Delivery at ₹ 100/piece | Mail Delivery  Subsystem in New Delhi | ID: 2851939002373">
            <a:extLst>
              <a:ext uri="{FF2B5EF4-FFF2-40B4-BE49-F238E27FC236}">
                <a16:creationId xmlns:a16="http://schemas.microsoft.com/office/drawing/2014/main" id="{07346F01-E2CA-DB5B-784D-5AC95EE2A9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04360" y="1689245"/>
            <a:ext cx="2743199" cy="1544029"/>
          </a:xfrm>
          <a:prstGeom prst="rect">
            <a:avLst/>
          </a:prstGeom>
        </p:spPr>
      </p:pic>
      <p:pic>
        <p:nvPicPr>
          <p:cNvPr id="13" name="Picture 12" descr="NAVER">
            <a:extLst>
              <a:ext uri="{FF2B5EF4-FFF2-40B4-BE49-F238E27FC236}">
                <a16:creationId xmlns:a16="http://schemas.microsoft.com/office/drawing/2014/main" id="{5B6725C9-3D60-7F85-0A78-655BD973E5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87356" y="2672388"/>
            <a:ext cx="2265988" cy="109451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ED71F62-4012-7F9C-2ACE-864F8D6DCF41}"/>
              </a:ext>
            </a:extLst>
          </p:cNvPr>
          <p:cNvSpPr txBox="1"/>
          <p:nvPr/>
        </p:nvSpPr>
        <p:spPr>
          <a:xfrm>
            <a:off x="4512502" y="1400554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사용 API</a:t>
            </a:r>
          </a:p>
        </p:txBody>
      </p:sp>
      <p:pic>
        <p:nvPicPr>
          <p:cNvPr id="15" name="Picture 14" descr="4 things you should know about testing AV software with VirusTotal's free  online multiscanner">
            <a:extLst>
              <a:ext uri="{FF2B5EF4-FFF2-40B4-BE49-F238E27FC236}">
                <a16:creationId xmlns:a16="http://schemas.microsoft.com/office/drawing/2014/main" id="{5CEA9384-7EDD-C9AD-3B40-3C961364493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92040" y="3543300"/>
            <a:ext cx="1981200" cy="118872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002DFCB-ECEE-77C2-F02D-7F0819F0F6A9}"/>
              </a:ext>
            </a:extLst>
          </p:cNvPr>
          <p:cNvSpPr txBox="1"/>
          <p:nvPr/>
        </p:nvSpPr>
        <p:spPr>
          <a:xfrm>
            <a:off x="8170101" y="1400553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협업 도구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32011D-6B06-1871-4F82-24C2C4A51BF0}"/>
              </a:ext>
            </a:extLst>
          </p:cNvPr>
          <p:cNvSpPr txBox="1"/>
          <p:nvPr/>
        </p:nvSpPr>
        <p:spPr>
          <a:xfrm>
            <a:off x="1070483" y="4732020"/>
            <a:ext cx="2743200" cy="17143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프론트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: React</a:t>
            </a:r>
            <a:endParaRPr 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백엔드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 : </a:t>
            </a: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SpringBoot</a:t>
            </a:r>
            <a:endParaRPr lang="en-US" altLang="ko-KR">
              <a:latin typeface="나눔스퀘어OTF" panose="020B0600000101010101" pitchFamily="34" charset="-127"/>
              <a:ea typeface="나눔스퀘어OTF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로직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 </a:t>
            </a:r>
            <a:r>
              <a:rPr lang="en-US" altLang="ko-KR" err="1">
                <a:latin typeface="나눔스퀘어OTF" panose="020B0600000101010101" pitchFamily="34" charset="-127"/>
                <a:ea typeface="나눔스퀘어OTF"/>
              </a:rPr>
              <a:t>구현</a:t>
            </a: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 : Java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>
                <a:latin typeface="나눔스퀘어OTF" panose="020B0600000101010101" pitchFamily="34" charset="-127"/>
                <a:ea typeface="나눔스퀘어OTF"/>
              </a:rPr>
              <a:t>DB : MySQL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D2AD57-AD6F-719A-2258-91D55FBC331D}"/>
              </a:ext>
            </a:extLst>
          </p:cNvPr>
          <p:cNvSpPr txBox="1"/>
          <p:nvPr/>
        </p:nvSpPr>
        <p:spPr>
          <a:xfrm>
            <a:off x="4660419" y="4732020"/>
            <a:ext cx="3235805" cy="1298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메일 로딩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 : Naver IMAP / </a:t>
            </a:r>
            <a:r>
              <a:rPr 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Gmail API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악성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</a:t>
            </a: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메일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판단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: </a:t>
            </a: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VirusTotal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23AF98-DF2E-5410-E226-325BEAFB8510}"/>
              </a:ext>
            </a:extLst>
          </p:cNvPr>
          <p:cNvSpPr txBox="1"/>
          <p:nvPr/>
        </p:nvSpPr>
        <p:spPr>
          <a:xfrm>
            <a:off x="8378318" y="4732020"/>
            <a:ext cx="3235805" cy="17143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의사소통</a:t>
            </a:r>
          </a:p>
          <a:p>
            <a:pPr>
              <a:lnSpc>
                <a:spcPct val="150000"/>
              </a:lnSpc>
            </a:pP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 : KakaoTalk / </a:t>
            </a:r>
            <a:r>
              <a:rPr 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Discord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프로젝트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관리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: </a:t>
            </a:r>
            <a:r>
              <a:rPr lang="en-US" altLang="ko-KR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Github</a:t>
            </a:r>
            <a:endParaRPr lang="en-US" altLang="ko-KR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문서 작성 </a:t>
            </a:r>
            <a:r>
              <a:rPr lang="en-US" altLang="ko-KR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 Google Docs</a:t>
            </a:r>
          </a:p>
        </p:txBody>
      </p:sp>
      <p:pic>
        <p:nvPicPr>
          <p:cNvPr id="3" name="Picture 2" descr="MySQL | ELbuild">
            <a:extLst>
              <a:ext uri="{FF2B5EF4-FFF2-40B4-BE49-F238E27FC236}">
                <a16:creationId xmlns:a16="http://schemas.microsoft.com/office/drawing/2014/main" id="{7729969D-35C7-75BA-C701-2D2E15DD0AE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98420" y="3985925"/>
            <a:ext cx="906780" cy="78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81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B7853-33B3-61D5-15D3-3C695815C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84AC54-8F35-94F7-6F8A-2B5BB1762EDB}"/>
              </a:ext>
            </a:extLst>
          </p:cNvPr>
          <p:cNvSpPr txBox="1"/>
          <p:nvPr/>
        </p:nvSpPr>
        <p:spPr>
          <a:xfrm>
            <a:off x="416266" y="433182"/>
            <a:ext cx="9887438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000">
                <a:latin typeface="나눔스퀘어OTF ExtraBold"/>
                <a:ea typeface="나눔스퀘어OTF ExtraBold"/>
              </a:rPr>
              <a:t>2. 구현 결과(</a:t>
            </a:r>
            <a:r>
              <a:rPr lang="ko-KR" altLang="en-US" sz="4000" err="1">
                <a:latin typeface="나눔스퀘어OTF ExtraBold"/>
                <a:ea typeface="나눔스퀘어OTF ExtraBold"/>
              </a:rPr>
              <a:t>Gmail</a:t>
            </a:r>
            <a:r>
              <a:rPr lang="ko-KR" altLang="en-US" sz="4000">
                <a:latin typeface="나눔스퀘어OTF ExtraBold"/>
                <a:ea typeface="나눔스퀘어OTF ExtraBold"/>
              </a:rPr>
              <a:t> </a:t>
            </a:r>
            <a:r>
              <a:rPr lang="ko-KR" altLang="en-US" sz="4000" err="1">
                <a:latin typeface="나눔스퀘어OTF ExtraBold"/>
                <a:ea typeface="나눔스퀘어OTF ExtraBold"/>
              </a:rPr>
              <a:t>ApI</a:t>
            </a:r>
            <a:r>
              <a:rPr lang="ko-KR" altLang="en-US" sz="4000">
                <a:latin typeface="나눔스퀘어OTF ExtraBold"/>
                <a:ea typeface="나눔스퀘어OTF ExtraBold"/>
              </a:rPr>
              <a:t> , Naver Imap 연동)</a:t>
            </a:r>
            <a:endParaRPr lang="ko-KR" altLang="en-US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06AB3C-8719-6272-909F-57F0BA4CDC20}"/>
              </a:ext>
            </a:extLst>
          </p:cNvPr>
          <p:cNvSpPr txBox="1"/>
          <p:nvPr/>
        </p:nvSpPr>
        <p:spPr>
          <a:xfrm>
            <a:off x="418791" y="1373725"/>
            <a:ext cx="7649043" cy="18912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Google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/>
              </a:rPr>
              <a:t>Cloud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/>
              </a:rPr>
              <a:t>Console에서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/>
              </a:rPr>
              <a:t>OAuth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 2.0 클라이언트 ID 발급 완료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err="1">
                <a:latin typeface="나눔스퀘어OTF" panose="020B0600000101010101" pitchFamily="34" charset="-127"/>
                <a:ea typeface="나눔스퀘어OTF"/>
              </a:rPr>
              <a:t>Gmail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/>
              </a:rPr>
              <a:t>API를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 통한 메일 자동 수신 기능 구현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sz="2000" err="1">
                <a:ea typeface="+mn-lt"/>
                <a:cs typeface="+mn-lt"/>
              </a:rPr>
              <a:t>Naver</a:t>
            </a:r>
            <a:r>
              <a:rPr lang="ko-KR" sz="2000">
                <a:ea typeface="+mn-lt"/>
                <a:cs typeface="+mn-lt"/>
              </a:rPr>
              <a:t> IMAP 프로토콜을 이용한 메일 수신 기능 구현</a:t>
            </a:r>
            <a:endParaRPr lang="ko-KR" altLang="en-US" sz="2000">
              <a:ea typeface="나눔스퀘어OTF" panose="020B0600000101010101" pitchFamily="34" charset="-127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sz="2000">
                <a:ea typeface="+mn-lt"/>
                <a:cs typeface="+mn-lt"/>
              </a:rPr>
              <a:t>최근 메일 목록 조회 및 상세 정보 가져오기 완료</a:t>
            </a:r>
            <a:r>
              <a:rPr lang="ko-KR" sz="2000">
                <a:latin typeface="맑은 고딕"/>
                <a:ea typeface="맑은 고딕"/>
              </a:rPr>
              <a:t> </a:t>
            </a:r>
            <a:endParaRPr lang="ko-KR" altLang="en-US" sz="200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5" name="그림 4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5CB0611-22B9-0B2E-7E3E-C26E9A1E3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03" y="3730040"/>
            <a:ext cx="4674267" cy="671261"/>
          </a:xfrm>
          <a:prstGeom prst="rect">
            <a:avLst/>
          </a:prstGeom>
        </p:spPr>
      </p:pic>
      <p:pic>
        <p:nvPicPr>
          <p:cNvPr id="2" name="그림 1" descr="텍스트, 스크린샷, 폰트, 친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6112F35-5D0A-AA61-303D-AD1A2F67F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07" y="4633584"/>
            <a:ext cx="8455446" cy="158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86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9A291-A609-1C31-EBC8-62330AB89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B22FD9-FBCD-91B6-2F58-6B9F67C00226}"/>
              </a:ext>
            </a:extLst>
          </p:cNvPr>
          <p:cNvSpPr txBox="1"/>
          <p:nvPr/>
        </p:nvSpPr>
        <p:spPr>
          <a:xfrm>
            <a:off x="416266" y="433182"/>
            <a:ext cx="765937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000">
                <a:latin typeface="나눔스퀘어OTF ExtraBold"/>
                <a:ea typeface="나눔스퀘어OTF ExtraBold"/>
              </a:rPr>
              <a:t>2. 구현 결과(url 추출 및 분류)</a:t>
            </a:r>
            <a:endParaRPr lang="ko-KR" altLang="en-US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D6EEA1-D511-A343-7ED5-941B332B8728}"/>
              </a:ext>
            </a:extLst>
          </p:cNvPr>
          <p:cNvSpPr txBox="1"/>
          <p:nvPr/>
        </p:nvSpPr>
        <p:spPr>
          <a:xfrm>
            <a:off x="628650" y="1264803"/>
            <a:ext cx="8755883" cy="18794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의심스러운 도메인 분류(단축 URL, .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/>
              </a:rPr>
              <a:t>xyz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,.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/>
              </a:rPr>
              <a:t>top</a:t>
            </a:r>
            <a:endParaRPr lang="ko-KR" altLang="en-US" sz="2000">
              <a:latin typeface="나눔스퀘어OTF" panose="020B0600000101010101" pitchFamily="34" charset="-127"/>
              <a:ea typeface="나눔스퀘어OTF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추출된 URL 정보를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/>
              </a:rPr>
              <a:t>EmailDto에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/>
              </a:rPr>
              <a:t>저장피싱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</a:rPr>
              <a:t> 탐지 엔진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sz="2000">
                <a:latin typeface="나눔스퀘어OTF" panose="020B0600000101010101" pitchFamily="34" charset="-127"/>
                <a:ea typeface="나눔스퀘어OTF"/>
                <a:cs typeface="+mn-lt"/>
              </a:rPr>
              <a:t>한글/영문 피싱 의심 키워드 탐지 ("긴급", "계좌", "클릭", "</a:t>
            </a:r>
            <a:r>
              <a:rPr lang="ko-KR" sz="2000" err="1">
                <a:latin typeface="나눔스퀘어OTF" panose="020B0600000101010101" pitchFamily="34" charset="-127"/>
                <a:ea typeface="나눔스퀘어OTF"/>
                <a:cs typeface="+mn-lt"/>
              </a:rPr>
              <a:t>urgent</a:t>
            </a:r>
            <a:r>
              <a:rPr lang="ko-KR" sz="2000">
                <a:latin typeface="나눔스퀘어OTF" panose="020B0600000101010101" pitchFamily="34" charset="-127"/>
                <a:ea typeface="나눔스퀘어OTF"/>
                <a:cs typeface="+mn-lt"/>
              </a:rPr>
              <a:t>" 등)</a:t>
            </a:r>
            <a:endParaRPr lang="ko-KR" altLang="en-US" sz="2000">
              <a:latin typeface="나눔스퀘어OTF" panose="020B0600000101010101" pitchFamily="34" charset="-127"/>
              <a:ea typeface="나눔스퀘어OTF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>
                <a:latin typeface="나눔스퀘어OTF" panose="020B0600000101010101" pitchFamily="34" charset="-127"/>
                <a:ea typeface="나눔스퀘어OTF"/>
                <a:cs typeface="+mn-lt"/>
              </a:rPr>
              <a:t>0-100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  <a:cs typeface="+mn-lt"/>
              </a:rPr>
              <a:t> 점수 기반 위험도 평가 </a:t>
            </a:r>
            <a:r>
              <a:rPr lang="en-US" altLang="ko-KR" sz="2000">
                <a:latin typeface="나눔스퀘어OTF" panose="020B0600000101010101" pitchFamily="34" charset="-127"/>
                <a:ea typeface="나눔스퀘어OTF"/>
                <a:cs typeface="+mn-lt"/>
              </a:rPr>
              <a:t>(SAFE/SUSPICIOUS/DANGEROUS)</a:t>
            </a:r>
            <a:r>
              <a:rPr lang="ko-KR" altLang="en-US" sz="2000">
                <a:latin typeface="나눔스퀘어OTF" panose="020B0600000101010101" pitchFamily="34" charset="-127"/>
                <a:ea typeface="나눔스퀘어OTF"/>
                <a:cs typeface="+mn-lt"/>
              </a:rPr>
              <a:t> </a:t>
            </a:r>
            <a:endParaRPr lang="ko-KR" sz="2000">
              <a:latin typeface="나눔스퀘어OTF" panose="020B0600000101010101" pitchFamily="34" charset="-127"/>
              <a:ea typeface="나눔스퀘어OTF"/>
            </a:endParaRPr>
          </a:p>
        </p:txBody>
      </p:sp>
      <p:pic>
        <p:nvPicPr>
          <p:cNvPr id="6" name="그림 5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9E66EF9-8237-E958-C60E-ECD55DE48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785" y="3152837"/>
            <a:ext cx="6626295" cy="1882441"/>
          </a:xfrm>
          <a:prstGeom prst="rect">
            <a:avLst/>
          </a:prstGeom>
        </p:spPr>
      </p:pic>
      <p:pic>
        <p:nvPicPr>
          <p:cNvPr id="8" name="그림 7" descr="텍스트, 스크린샷, 폰트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0C89E1A-ED3E-ABDE-37E0-EE943A5F4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580" y="3618497"/>
            <a:ext cx="5112419" cy="2719137"/>
          </a:xfrm>
          <a:prstGeom prst="rect">
            <a:avLst/>
          </a:prstGeom>
        </p:spPr>
      </p:pic>
      <p:pic>
        <p:nvPicPr>
          <p:cNvPr id="9" name="그림 8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BE75F17-1D7E-5A12-0F91-3F2BC31AC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9513" y="5042736"/>
            <a:ext cx="6537158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788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19CFC-499D-C1E3-9BAE-FFD2046C5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97048C-EE54-5FA2-EA92-40072869AD9A}"/>
              </a:ext>
            </a:extLst>
          </p:cNvPr>
          <p:cNvSpPr txBox="1"/>
          <p:nvPr/>
        </p:nvSpPr>
        <p:spPr>
          <a:xfrm>
            <a:off x="416266" y="433182"/>
            <a:ext cx="10822062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구현 결과(악성 메일 판별 </a:t>
            </a:r>
            <a:r>
              <a:rPr lang="en-US" altLang="ko-KR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LLM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133049-9D0B-6293-7857-B279AE1333C2}"/>
              </a:ext>
            </a:extLst>
          </p:cNvPr>
          <p:cNvSpPr txBox="1"/>
          <p:nvPr/>
        </p:nvSpPr>
        <p:spPr>
          <a:xfrm>
            <a:off x="1120140" y="1491422"/>
            <a:ext cx="21130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ko-KR" altLang="en-US"/>
              <a:t>1차 시도 - 딥러닝 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9E8B3C-0C96-8BAC-EB13-218825B6362A}"/>
              </a:ext>
            </a:extLst>
          </p:cNvPr>
          <p:cNvSpPr txBox="1"/>
          <p:nvPr/>
        </p:nvSpPr>
        <p:spPr>
          <a:xfrm>
            <a:off x="1348457" y="2040062"/>
            <a:ext cx="3356894" cy="927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5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900"/>
              <a:t>1. </a:t>
            </a:r>
            <a:r>
              <a:rPr lang="ko-KR" altLang="en-US" sz="1900"/>
              <a:t>파일 업로드 형식 인풋 입력</a:t>
            </a:r>
          </a:p>
          <a:p>
            <a:pPr>
              <a:lnSpc>
                <a:spcPct val="150000"/>
              </a:lnSpc>
            </a:pPr>
            <a:r>
              <a:rPr lang="en-US" altLang="ko-KR" sz="1900"/>
              <a:t>2. </a:t>
            </a:r>
            <a:r>
              <a:rPr lang="ko-KR" altLang="en-US" sz="1900"/>
              <a:t>모델 트레이닝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85B235-821C-BECC-C1F1-3553AF73F901}"/>
              </a:ext>
            </a:extLst>
          </p:cNvPr>
          <p:cNvSpPr txBox="1"/>
          <p:nvPr/>
        </p:nvSpPr>
        <p:spPr>
          <a:xfrm>
            <a:off x="6344342" y="1487999"/>
            <a:ext cx="652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defRPr>
            </a:lvl1pPr>
          </a:lstStyle>
          <a:p>
            <a:r>
              <a:rPr lang="ko-KR" altLang="en-US"/>
              <a:t>성과</a:t>
            </a:r>
            <a:endParaRPr lang="en-US"/>
          </a:p>
        </p:txBody>
      </p:sp>
      <p:pic>
        <p:nvPicPr>
          <p:cNvPr id="13" name="Picture 12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056A9A87-E57D-FEBF-B107-97FF20C89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4200940"/>
            <a:ext cx="2933700" cy="71974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89BBD622-BA50-F087-2F3D-BE5635D5F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023" y="3348990"/>
            <a:ext cx="3505200" cy="9220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73575227-E5A1-A83F-5781-2B9879E1E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9023" y="4271010"/>
            <a:ext cx="2340725" cy="15468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D0558E8-05D1-8788-F8B0-1805EE782F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6259" y="3931920"/>
            <a:ext cx="2007188" cy="24688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BEC284C-09FF-AA5F-75D5-2E8F89BA9F71}"/>
              </a:ext>
            </a:extLst>
          </p:cNvPr>
          <p:cNvSpPr txBox="1"/>
          <p:nvPr/>
        </p:nvSpPr>
        <p:spPr>
          <a:xfrm>
            <a:off x="6451022" y="1884239"/>
            <a:ext cx="4919937" cy="3847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15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sz="1900" err="1">
                <a:ea typeface="나눔스퀘어OTF"/>
              </a:rPr>
              <a:t>Colab</a:t>
            </a:r>
            <a:r>
              <a:rPr lang="en-US" sz="1900">
                <a:ea typeface="나눔스퀘어OTF"/>
              </a:rPr>
              <a:t> </a:t>
            </a:r>
            <a:r>
              <a:rPr lang="ko-KR" altLang="en-US" sz="1900">
                <a:ea typeface="나눔스퀘어OTF"/>
              </a:rPr>
              <a:t>기반</a:t>
            </a:r>
            <a:r>
              <a:rPr lang="en-US" altLang="ko-KR" sz="1900">
                <a:ea typeface="나눔스퀘어OTF"/>
              </a:rPr>
              <a:t> </a:t>
            </a:r>
            <a:r>
              <a:rPr lang="en-US" altLang="ko-KR" sz="1900" err="1">
                <a:ea typeface="나눔스퀘어OTF"/>
              </a:rPr>
              <a:t>학습</a:t>
            </a:r>
            <a:r>
              <a:rPr lang="en-US" altLang="ko-KR" sz="1900">
                <a:ea typeface="나눔스퀘어OTF"/>
              </a:rPr>
              <a:t>, </a:t>
            </a:r>
            <a:r>
              <a:rPr lang="en-US" altLang="ko-KR" sz="1900" err="1">
                <a:ea typeface="나눔스퀘어OTF"/>
              </a:rPr>
              <a:t>예측</a:t>
            </a:r>
            <a:r>
              <a:rPr lang="en-US" altLang="ko-KR" sz="1900">
                <a:ea typeface="나눔스퀘어OTF"/>
              </a:rPr>
              <a:t> LLM </a:t>
            </a:r>
            <a:r>
              <a:rPr lang="en-US" altLang="ko-KR" sz="1900" err="1">
                <a:ea typeface="나눔스퀘어OTF"/>
              </a:rPr>
              <a:t>구현</a:t>
            </a:r>
            <a:r>
              <a:rPr lang="en-US" altLang="ko-KR" sz="1900">
                <a:ea typeface="나눔스퀘어OTF"/>
              </a:rPr>
              <a:t> - 2개 </a:t>
            </a:r>
            <a:r>
              <a:rPr lang="en-US" altLang="ko-KR" sz="1900" err="1">
                <a:ea typeface="나눔스퀘어OTF"/>
              </a:rPr>
              <a:t>버전</a:t>
            </a:r>
            <a:endParaRPr lang="en-US" altLang="ko-KR" sz="1900"/>
          </a:p>
        </p:txBody>
      </p:sp>
      <p:pic>
        <p:nvPicPr>
          <p:cNvPr id="20" name="Picture 19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53F5507-0B63-CB54-64C2-7F41381698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1678" y="3558540"/>
            <a:ext cx="3101045" cy="24612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24727C0-22DD-4847-CAB0-CFF1657578F1}"/>
              </a:ext>
            </a:extLst>
          </p:cNvPr>
          <p:cNvSpPr txBox="1"/>
          <p:nvPr/>
        </p:nvSpPr>
        <p:spPr>
          <a:xfrm>
            <a:off x="6672022" y="2345021"/>
            <a:ext cx="3892567" cy="6771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15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pPr marL="457200" indent="-457200">
              <a:buAutoNum type="arabicPeriod"/>
            </a:pPr>
            <a:r>
              <a:rPr lang="ko-KR" altLang="en-US" sz="1900">
                <a:ea typeface="나눔스퀘어OTF"/>
              </a:rPr>
              <a:t>제목, 본문 동시에 고려</a:t>
            </a:r>
            <a:endParaRPr lang="en-US" altLang="ko-KR" sz="1900">
              <a:ea typeface="나눔스퀘어OTF"/>
            </a:endParaRPr>
          </a:p>
          <a:p>
            <a:pPr marL="457200" indent="-457200">
              <a:buAutoNum type="arabicPeriod"/>
            </a:pPr>
            <a:r>
              <a:rPr lang="ko-KR" altLang="en-US" sz="1900">
                <a:ea typeface="나눔스퀘어OTF"/>
              </a:rPr>
              <a:t>텍스트 기반으로 구분   </a:t>
            </a:r>
            <a:endParaRPr lang="en-US" altLang="ko-KR" sz="1900">
              <a:ea typeface="나눔스퀘어OTF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F2E403BE-EEAA-018C-6FFE-EEE0CB74DC90}"/>
              </a:ext>
            </a:extLst>
          </p:cNvPr>
          <p:cNvSpPr/>
          <p:nvPr/>
        </p:nvSpPr>
        <p:spPr>
          <a:xfrm>
            <a:off x="3456770" y="4430806"/>
            <a:ext cx="430306" cy="255494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2FA77AA3-89E0-99E1-8B7C-35BA36EE73F2}"/>
              </a:ext>
            </a:extLst>
          </p:cNvPr>
          <p:cNvSpPr/>
          <p:nvPr/>
        </p:nvSpPr>
        <p:spPr>
          <a:xfrm>
            <a:off x="7929425" y="4495593"/>
            <a:ext cx="430306" cy="255494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27">
            <a:extLst>
              <a:ext uri="{FF2B5EF4-FFF2-40B4-BE49-F238E27FC236}">
                <a16:creationId xmlns:a16="http://schemas.microsoft.com/office/drawing/2014/main" id="{18B553B4-BDBD-D3BF-99B0-643B29FF367C}"/>
              </a:ext>
            </a:extLst>
          </p:cNvPr>
          <p:cNvCxnSpPr>
            <a:cxnSpLocks/>
          </p:cNvCxnSpPr>
          <p:nvPr/>
        </p:nvCxnSpPr>
        <p:spPr>
          <a:xfrm>
            <a:off x="5730240" y="1754841"/>
            <a:ext cx="0" cy="887877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909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4E01D-2123-765F-E60C-2E738F9AA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04F9A4D-27A0-37FA-AA2C-C1C6D3D35128}"/>
              </a:ext>
            </a:extLst>
          </p:cNvPr>
          <p:cNvSpPr txBox="1"/>
          <p:nvPr/>
        </p:nvSpPr>
        <p:spPr>
          <a:xfrm>
            <a:off x="416266" y="433182"/>
            <a:ext cx="7706505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2. 구현 결과(</a:t>
            </a:r>
            <a:r>
              <a:rPr lang="en-US" altLang="ko-KR" sz="4000">
                <a:latin typeface="나눔스퀘어OTF ExtraBold" panose="020B0600000101010101" pitchFamily="34" charset="-127"/>
                <a:ea typeface="나눔스퀘어OTF ExtraBold"/>
              </a:rPr>
              <a:t>URL </a:t>
            </a:r>
            <a:r>
              <a:rPr lang="en-US" altLang="ko-KR" sz="4000" err="1">
                <a:latin typeface="나눔스퀘어OTF ExtraBold" panose="020B0600000101010101" pitchFamily="34" charset="-127"/>
                <a:ea typeface="나눔스퀘어OTF ExtraBold"/>
              </a:rPr>
              <a:t>Blocker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)</a:t>
            </a:r>
            <a:endParaRPr lang="ko-KR" altLang="en-US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1F7AEC-20B9-3CE3-1861-69CF0F7376A5}"/>
              </a:ext>
            </a:extLst>
          </p:cNvPr>
          <p:cNvSpPr txBox="1"/>
          <p:nvPr/>
        </p:nvSpPr>
        <p:spPr>
          <a:xfrm>
            <a:off x="925947" y="1501218"/>
            <a:ext cx="5773958" cy="19533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Black-list</a:t>
            </a:r>
            <a:r>
              <a: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기반</a:t>
            </a:r>
            <a:r>
              <a:rPr lang="en-US" altLang="ko-KR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도메인</a:t>
            </a:r>
            <a:r>
              <a:rPr lang="en-US" altLang="ko-KR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차단 기능 구현</a:t>
            </a:r>
          </a:p>
          <a:p>
            <a:endParaRPr lang="ko-KR" altLang="en-US" sz="1200"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 1. 파이썬 이용한 악성 도메인 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csv파일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생성</a:t>
            </a:r>
          </a:p>
          <a:p>
            <a:pPr>
              <a:lnSpc>
                <a:spcPct val="150000"/>
              </a:lnSpc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 2.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csv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파일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DB에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업로드</a:t>
            </a:r>
          </a:p>
          <a:p>
            <a:pPr>
              <a:lnSpc>
                <a:spcPct val="150000"/>
              </a:lnSpc>
            </a:pP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 3. 스프링 부트 실행 후 </a:t>
            </a:r>
            <a:r>
              <a:rPr lang="ko-KR" altLang="en-US" sz="200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리다이렉션</a:t>
            </a:r>
            <a:r>
              <a:rPr lang="ko-KR" altLang="en-US" sz="20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차단 확인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C9D9EC5-2BA0-4FD2-9FD4-53AE7ECA9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58" y="4117797"/>
            <a:ext cx="3971637" cy="201399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712FE0A-565F-4415-FA14-0508130C5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846" y="2431767"/>
            <a:ext cx="3973483" cy="1971143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5743713-6C85-9F7C-1C41-897D57A4905A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986095" y="5124794"/>
            <a:ext cx="80248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D382B7-EE2B-2BA6-C016-7C0EFAA70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3152" y="4613828"/>
            <a:ext cx="4110182" cy="203301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422DE2-81CE-21AF-1730-5ED69D26F285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7020097" y="5125873"/>
            <a:ext cx="584509" cy="11471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049A7D6D-53DD-101F-37BE-BD2BFEE5C11C}"/>
              </a:ext>
            </a:extLst>
          </p:cNvPr>
          <p:cNvSpPr/>
          <p:nvPr/>
        </p:nvSpPr>
        <p:spPr>
          <a:xfrm>
            <a:off x="5788582" y="4894964"/>
            <a:ext cx="1231515" cy="4618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>
                    <a:lumMod val="49000"/>
                    <a:lumOff val="51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차단 로직</a:t>
            </a:r>
            <a:endParaRPr lang="en-US">
              <a:solidFill>
                <a:schemeClr val="tx1">
                  <a:lumMod val="49000"/>
                  <a:lumOff val="51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B3EFC0-172A-042E-F6E2-33B95442668A}"/>
              </a:ext>
            </a:extLst>
          </p:cNvPr>
          <p:cNvSpPr txBox="1"/>
          <p:nvPr/>
        </p:nvSpPr>
        <p:spPr>
          <a:xfrm>
            <a:off x="6745625" y="4249162"/>
            <a:ext cx="7010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>
                <a:solidFill>
                  <a:schemeClr val="accent6">
                    <a:lumMod val="49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정상</a:t>
            </a:r>
            <a:endParaRPr lang="en-US">
              <a:solidFill>
                <a:schemeClr val="accent6">
                  <a:lumMod val="49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010FCB-1C22-25F2-D732-4092F939A2F5}"/>
              </a:ext>
            </a:extLst>
          </p:cNvPr>
          <p:cNvSpPr txBox="1"/>
          <p:nvPr/>
        </p:nvSpPr>
        <p:spPr>
          <a:xfrm>
            <a:off x="6769563" y="5623560"/>
            <a:ext cx="7772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>
                <a:solidFill>
                  <a:srgbClr val="C0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차단</a:t>
            </a:r>
            <a:endParaRPr lang="en-US">
              <a:solidFill>
                <a:srgbClr val="C0000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86D0371-6399-935D-09DF-ED36E15542CC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7020097" y="4152900"/>
            <a:ext cx="630382" cy="972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193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6B9BE-4084-8080-C446-557D648A5D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BDBDCF-D405-1625-5131-3694A6B6E053}"/>
              </a:ext>
            </a:extLst>
          </p:cNvPr>
          <p:cNvSpPr txBox="1"/>
          <p:nvPr/>
        </p:nvSpPr>
        <p:spPr>
          <a:xfrm>
            <a:off x="416265" y="433182"/>
            <a:ext cx="11331085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2. 구현 결과(</a:t>
            </a:r>
            <a:r>
              <a:rPr lang="en-US" altLang="ko-KR" sz="4000">
                <a:latin typeface="나눔스퀘어OTF ExtraBold" panose="020B0600000101010101" pitchFamily="34" charset="-127"/>
                <a:ea typeface="나눔스퀘어OTF ExtraBold"/>
              </a:rPr>
              <a:t>API &amp; Mail </a:t>
            </a:r>
            <a:r>
              <a:rPr lang="ko-KR" altLang="en-US" sz="4000">
                <a:latin typeface="나눔스퀘어OTF ExtraBold" panose="020B0600000101010101" pitchFamily="34" charset="-127"/>
                <a:ea typeface="나눔스퀘어OTF ExtraBold"/>
              </a:rPr>
              <a:t>테스트)</a:t>
            </a:r>
            <a:endParaRPr lang="ko-KR" altLang="en-US" sz="400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143C29-7B12-4332-446B-DF84E9177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904" y="4472098"/>
            <a:ext cx="4573603" cy="173419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DD54EC6-09FA-5755-0860-5405CDE64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17" y="3266060"/>
            <a:ext cx="4679976" cy="325879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DAAB8E2-2477-D01C-68D1-FA0F76EE2ED8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3123705" y="3591939"/>
            <a:ext cx="1" cy="8801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BB95DE-5EA2-AC87-BEDE-5B98CD037667}"/>
              </a:ext>
            </a:extLst>
          </p:cNvPr>
          <p:cNvSpPr txBox="1"/>
          <p:nvPr/>
        </p:nvSpPr>
        <p:spPr>
          <a:xfrm>
            <a:off x="490252" y="1444573"/>
            <a:ext cx="5449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1. VT(Virus Total)</a:t>
            </a:r>
            <a:r>
              <a: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에서 결과</a:t>
            </a:r>
            <a:r>
              <a:rPr lang="en-US" altLang="ko-KR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(JSON) </a:t>
            </a:r>
            <a:r>
              <a: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응답</a:t>
            </a:r>
            <a:r>
              <a:rPr lang="en-US" altLang="ko-KR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-&gt;</a:t>
            </a:r>
            <a:r>
              <a: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출력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BE0BEF-0935-4827-EB92-C45FC5DD5098}"/>
              </a:ext>
            </a:extLst>
          </p:cNvPr>
          <p:cNvSpPr txBox="1"/>
          <p:nvPr/>
        </p:nvSpPr>
        <p:spPr>
          <a:xfrm>
            <a:off x="6267384" y="1444573"/>
            <a:ext cx="5094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Gmail API, Naver</a:t>
            </a:r>
            <a:r>
              <a: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-KR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IMAP</a:t>
            </a:r>
            <a:r>
              <a:rPr lang="ko-KR" altLang="en-US" sz="2000" b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사용 테스트 진행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B8014D-ED5E-D28B-E870-19925112FC06}"/>
              </a:ext>
            </a:extLst>
          </p:cNvPr>
          <p:cNvSpPr txBox="1"/>
          <p:nvPr/>
        </p:nvSpPr>
        <p:spPr>
          <a:xfrm>
            <a:off x="962658" y="1985896"/>
            <a:ext cx="384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5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altLang="ko-KR" sz="1800"/>
              <a:t>1-1. Virus Total API Key </a:t>
            </a:r>
            <a:r>
              <a:rPr lang="ko-KR" altLang="en-US" sz="1800"/>
              <a:t>발급 후 연동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E36E9A9-9875-9757-14A5-8AB51E67A421}"/>
              </a:ext>
            </a:extLst>
          </p:cNvPr>
          <p:cNvSpPr txBox="1"/>
          <p:nvPr/>
        </p:nvSpPr>
        <p:spPr>
          <a:xfrm>
            <a:off x="962658" y="2378594"/>
            <a:ext cx="4504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5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altLang="ko-KR" sz="1800"/>
              <a:t>1-2. URL</a:t>
            </a:r>
            <a:r>
              <a:rPr lang="ko-KR" altLang="en-US" sz="1800"/>
              <a:t>에</a:t>
            </a:r>
            <a:r>
              <a:rPr lang="en-US" altLang="ko-KR" sz="1800"/>
              <a:t> HASH</a:t>
            </a:r>
            <a:r>
              <a:rPr lang="ko-KR" altLang="en-US" sz="1800"/>
              <a:t>값 입력해 파일 확인 테스트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1EB230-5209-385D-2E4B-33B2A2F15B8B}"/>
              </a:ext>
            </a:extLst>
          </p:cNvPr>
          <p:cNvSpPr txBox="1"/>
          <p:nvPr/>
        </p:nvSpPr>
        <p:spPr>
          <a:xfrm>
            <a:off x="6624318" y="1980835"/>
            <a:ext cx="5052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5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altLang="ko-KR" sz="1800"/>
              <a:t>2-1. Gmail </a:t>
            </a:r>
            <a:r>
              <a:rPr lang="ko-KR" altLang="en-US" sz="1800"/>
              <a:t>데이터 확인 위해 </a:t>
            </a:r>
            <a:r>
              <a:rPr lang="en-US" altLang="ko-KR" sz="1800"/>
              <a:t>OAuth </a:t>
            </a:r>
            <a:r>
              <a:rPr lang="ko-KR" altLang="en-US" sz="1800"/>
              <a:t>연동 후 테스트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7C9A0B-C6E6-23BB-D5E4-50F85769ECDF}"/>
              </a:ext>
            </a:extLst>
          </p:cNvPr>
          <p:cNvSpPr txBox="1"/>
          <p:nvPr/>
        </p:nvSpPr>
        <p:spPr>
          <a:xfrm>
            <a:off x="6624318" y="2373532"/>
            <a:ext cx="468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5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altLang="ko-KR" sz="1800"/>
              <a:t>2-2. Naver Mail </a:t>
            </a:r>
            <a:r>
              <a:rPr lang="ko-KR" altLang="en-US" sz="1800"/>
              <a:t>데이터 확인 위해 </a:t>
            </a:r>
            <a:r>
              <a:rPr lang="en-US" altLang="ko-KR" sz="1800"/>
              <a:t>IMAP </a:t>
            </a:r>
            <a:r>
              <a:rPr lang="ko-KR" altLang="en-US" sz="1800"/>
              <a:t>테스트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8D00E2AF-56B1-D374-9124-FB1839F859E9}"/>
              </a:ext>
            </a:extLst>
          </p:cNvPr>
          <p:cNvCxnSpPr>
            <a:cxnSpLocks/>
          </p:cNvCxnSpPr>
          <p:nvPr/>
        </p:nvCxnSpPr>
        <p:spPr>
          <a:xfrm>
            <a:off x="6096000" y="1526241"/>
            <a:ext cx="0" cy="1482237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1C9CE8E-1FB8-233E-8D96-9A02D6C9DE4F}"/>
              </a:ext>
            </a:extLst>
          </p:cNvPr>
          <p:cNvSpPr/>
          <p:nvPr/>
        </p:nvSpPr>
        <p:spPr>
          <a:xfrm>
            <a:off x="2492899" y="3820340"/>
            <a:ext cx="1261612" cy="32587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>
                <a:solidFill>
                  <a:schemeClr val="tx1"/>
                </a:solidFill>
              </a:rPr>
              <a:t>HASH</a:t>
            </a:r>
            <a:r>
              <a:rPr lang="ko-KR" altLang="en-US" sz="1300" b="1">
                <a:solidFill>
                  <a:schemeClr val="tx1"/>
                </a:solidFill>
              </a:rPr>
              <a:t>값 입력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2D32134F-8E89-5902-289A-0F7F7E173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384" y="3256763"/>
            <a:ext cx="3297908" cy="2603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1F54728-9C4D-4177-840C-19D3C15365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976" y="3931666"/>
            <a:ext cx="3557947" cy="22746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3233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와이드스크린</PresentationFormat>
  <Slides>12</Slides>
  <Notes>0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SuMin Sim</dc:creator>
  <cp:revision>37</cp:revision>
  <dcterms:created xsi:type="dcterms:W3CDTF">2025-10-25T02:39:31Z</dcterms:created>
  <dcterms:modified xsi:type="dcterms:W3CDTF">2025-10-26T12:32:27Z</dcterms:modified>
</cp:coreProperties>
</file>

<file path=docProps/thumbnail.jpeg>
</file>